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9560" userDrawn="1">
          <p15:clr>
            <a:srgbClr val="A4A3A4"/>
          </p15:clr>
        </p15:guide>
        <p15:guide id="3" pos="81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93529" autoAdjust="0"/>
  </p:normalViewPr>
  <p:slideViewPr>
    <p:cSldViewPr snapToGrid="0">
      <p:cViewPr varScale="1">
        <p:scale>
          <a:sx n="17" d="100"/>
          <a:sy n="17" d="100"/>
        </p:scale>
        <p:origin x="426" y="102"/>
      </p:cViewPr>
      <p:guideLst>
        <p:guide orient="horz" pos="10368"/>
        <p:guide pos="19560"/>
        <p:guide pos="8136"/>
      </p:guideLst>
    </p:cSldViewPr>
  </p:slideViewPr>
  <p:notesTextViewPr>
    <p:cViewPr>
      <p:scale>
        <a:sx n="1" d="1"/>
        <a:sy n="1" d="1"/>
      </p:scale>
      <p:origin x="0" y="0"/>
    </p:cViewPr>
  </p:notesTextViewPr>
  <p:gridSpacing cx="914400" cy="9144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tif>
</file>

<file path=ppt/media/image11.png>
</file>

<file path=ppt/media/image12.jpeg>
</file>

<file path=ppt/media/image13.png>
</file>

<file path=ppt/media/image14.png>
</file>

<file path=ppt/media/image15.pn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DE4680-0B13-428D-BA3D-5D0B0EC39348}" type="datetimeFigureOut">
              <a:rPr lang="en-US" smtClean="0"/>
              <a:t>9/20/2019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EFD749-7822-418C-960B-15376213BF87}" type="slidenum">
              <a:rPr lang="en-US" smtClean="0"/>
              <a:t>‹#›</a:t>
            </a:fld>
            <a:endParaRPr lang="en-US"/>
          </a:p>
        </p:txBody>
      </p:sp>
    </p:spTree>
    <p:extLst>
      <p:ext uri="{BB962C8B-B14F-4D97-AF65-F5344CB8AC3E}">
        <p14:creationId xmlns:p14="http://schemas.microsoft.com/office/powerpoint/2010/main" val="23048496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EFD749-7822-418C-960B-15376213BF87}" type="slidenum">
              <a:rPr lang="en-US" smtClean="0"/>
              <a:t>1</a:t>
            </a:fld>
            <a:endParaRPr lang="en-US"/>
          </a:p>
        </p:txBody>
      </p:sp>
    </p:spTree>
    <p:extLst>
      <p:ext uri="{BB962C8B-B14F-4D97-AF65-F5344CB8AC3E}">
        <p14:creationId xmlns:p14="http://schemas.microsoft.com/office/powerpoint/2010/main" val="530061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40637" y="-40644"/>
            <a:ext cx="44022317" cy="32999688"/>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5426859" y="11541763"/>
            <a:ext cx="27968251" cy="7902250"/>
          </a:xfrm>
        </p:spPr>
        <p:txBody>
          <a:bodyPr anchor="b">
            <a:noAutofit/>
          </a:bodyPr>
          <a:lstStyle>
            <a:lvl1pPr algn="r">
              <a:defRPr sz="2592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426859" y="19444006"/>
            <a:ext cx="27968251" cy="5265115"/>
          </a:xfrm>
        </p:spPr>
        <p:txBody>
          <a:bodyPr anchor="t"/>
          <a:lstStyle>
            <a:lvl1pPr marL="0" indent="0" algn="r">
              <a:buNone/>
              <a:defRPr>
                <a:solidFill>
                  <a:schemeClr val="tx1">
                    <a:lumMod val="50000"/>
                    <a:lumOff val="50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42607467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926080" y="2926080"/>
            <a:ext cx="30469027" cy="16337280"/>
          </a:xfrm>
        </p:spPr>
        <p:txBody>
          <a:bodyPr anchor="ctr">
            <a:normAutofit/>
          </a:bodyPr>
          <a:lstStyle>
            <a:lvl1pPr algn="l">
              <a:defRPr sz="21120" b="0" cap="none"/>
            </a:lvl1pPr>
          </a:lstStyle>
          <a:p>
            <a:r>
              <a:rPr lang="en-US"/>
              <a:t>Click to edit Master title style</a:t>
            </a:r>
            <a:endParaRPr lang="en-US" dirty="0"/>
          </a:p>
        </p:txBody>
      </p:sp>
      <p:sp>
        <p:nvSpPr>
          <p:cNvPr id="3" name="Text Placeholder 2"/>
          <p:cNvSpPr>
            <a:spLocks noGrp="1"/>
          </p:cNvSpPr>
          <p:nvPr>
            <p:ph type="body" idx="1"/>
          </p:nvPr>
        </p:nvSpPr>
        <p:spPr>
          <a:xfrm>
            <a:off x="2926080" y="21457920"/>
            <a:ext cx="30469027" cy="7540618"/>
          </a:xfrm>
        </p:spPr>
        <p:txBody>
          <a:bodyPr anchor="ctr">
            <a:normAutofit/>
          </a:bodyPr>
          <a:lstStyle>
            <a:lvl1pPr marL="0" indent="0" algn="l">
              <a:buNone/>
              <a:defRPr sz="8640">
                <a:solidFill>
                  <a:schemeClr val="tx1">
                    <a:lumMod val="75000"/>
                    <a:lumOff val="2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2716974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719448" y="2926080"/>
            <a:ext cx="29146474" cy="14508480"/>
          </a:xfrm>
        </p:spPr>
        <p:txBody>
          <a:bodyPr anchor="ctr">
            <a:normAutofit/>
          </a:bodyPr>
          <a:lstStyle>
            <a:lvl1pPr algn="l">
              <a:defRPr sz="2112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285155" y="17434560"/>
            <a:ext cx="26015059" cy="1828800"/>
          </a:xfrm>
        </p:spPr>
        <p:txBody>
          <a:bodyPr anchor="ctr">
            <a:noAutofit/>
          </a:bodyPr>
          <a:lstStyle>
            <a:lvl1pPr marL="0" indent="0">
              <a:buFontTx/>
              <a:buNone/>
              <a:defRPr sz="7680">
                <a:solidFill>
                  <a:schemeClr val="tx1">
                    <a:lumMod val="50000"/>
                    <a:lumOff val="50000"/>
                  </a:schemeClr>
                </a:solidFill>
              </a:defRPr>
            </a:lvl1pPr>
            <a:lvl2pPr marL="2194560" indent="0">
              <a:buFontTx/>
              <a:buNone/>
              <a:defRPr/>
            </a:lvl2pPr>
            <a:lvl3pPr marL="4389120" indent="0">
              <a:buFontTx/>
              <a:buNone/>
              <a:defRPr/>
            </a:lvl3pPr>
            <a:lvl4pPr marL="6583680" indent="0">
              <a:buFontTx/>
              <a:buNone/>
              <a:defRPr/>
            </a:lvl4pPr>
            <a:lvl5pPr marL="8778240" indent="0">
              <a:buFontTx/>
              <a:buNone/>
              <a:defRPr/>
            </a:lvl5pPr>
          </a:lstStyle>
          <a:p>
            <a:pPr lvl="0"/>
            <a:r>
              <a:rPr lang="en-US"/>
              <a:t>Click to edit Master text styles</a:t>
            </a:r>
          </a:p>
        </p:txBody>
      </p:sp>
      <p:sp>
        <p:nvSpPr>
          <p:cNvPr id="3" name="Text Placeholder 2"/>
          <p:cNvSpPr>
            <a:spLocks noGrp="1"/>
          </p:cNvSpPr>
          <p:nvPr>
            <p:ph type="body" idx="1"/>
          </p:nvPr>
        </p:nvSpPr>
        <p:spPr>
          <a:xfrm>
            <a:off x="2926073" y="21457920"/>
            <a:ext cx="30469032" cy="7540618"/>
          </a:xfrm>
        </p:spPr>
        <p:txBody>
          <a:bodyPr anchor="ctr">
            <a:normAutofit/>
          </a:bodyPr>
          <a:lstStyle>
            <a:lvl1pPr marL="0" indent="0" algn="l">
              <a:buNone/>
              <a:defRPr sz="8640">
                <a:solidFill>
                  <a:schemeClr val="tx1">
                    <a:lumMod val="75000"/>
                    <a:lumOff val="2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
        <p:nvSpPr>
          <p:cNvPr id="24" name="TextBox 23"/>
          <p:cNvSpPr txBox="1"/>
          <p:nvPr/>
        </p:nvSpPr>
        <p:spPr>
          <a:xfrm>
            <a:off x="2317015" y="3793814"/>
            <a:ext cx="2195131" cy="2806925"/>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32388958" y="13855469"/>
            <a:ext cx="2195131" cy="2806925"/>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390552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926073" y="9273542"/>
            <a:ext cx="30469032" cy="12458208"/>
          </a:xfrm>
        </p:spPr>
        <p:txBody>
          <a:bodyPr anchor="b">
            <a:normAutofit/>
          </a:bodyPr>
          <a:lstStyle>
            <a:lvl1pPr algn="l">
              <a:defRPr sz="21120" b="0" cap="none"/>
            </a:lvl1pPr>
          </a:lstStyle>
          <a:p>
            <a:r>
              <a:rPr lang="en-US"/>
              <a:t>Click to edit Master title style</a:t>
            </a:r>
            <a:endParaRPr lang="en-US" dirty="0"/>
          </a:p>
        </p:txBody>
      </p:sp>
      <p:sp>
        <p:nvSpPr>
          <p:cNvPr id="3" name="Text Placeholder 2"/>
          <p:cNvSpPr>
            <a:spLocks noGrp="1"/>
          </p:cNvSpPr>
          <p:nvPr>
            <p:ph type="body" idx="1"/>
          </p:nvPr>
        </p:nvSpPr>
        <p:spPr>
          <a:xfrm>
            <a:off x="2926073" y="21731751"/>
            <a:ext cx="30469032" cy="7266787"/>
          </a:xfrm>
        </p:spPr>
        <p:txBody>
          <a:bodyPr anchor="t">
            <a:normAutofit/>
          </a:bodyPr>
          <a:lstStyle>
            <a:lvl1pPr marL="0" indent="0" algn="l">
              <a:buNone/>
              <a:defRPr sz="8640">
                <a:solidFill>
                  <a:schemeClr val="tx1">
                    <a:lumMod val="75000"/>
                    <a:lumOff val="2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23442013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3719448" y="2926080"/>
            <a:ext cx="29146474" cy="14508480"/>
          </a:xfrm>
        </p:spPr>
        <p:txBody>
          <a:bodyPr anchor="ctr">
            <a:normAutofit/>
          </a:bodyPr>
          <a:lstStyle>
            <a:lvl1pPr algn="l">
              <a:defRPr sz="2112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926066" y="19263360"/>
            <a:ext cx="30469037" cy="2468390"/>
          </a:xfrm>
        </p:spPr>
        <p:txBody>
          <a:bodyPr anchor="b">
            <a:noAutofit/>
          </a:bodyPr>
          <a:lstStyle>
            <a:lvl1pPr marL="0" indent="0">
              <a:buFontTx/>
              <a:buNone/>
              <a:defRPr sz="11520">
                <a:solidFill>
                  <a:schemeClr val="tx1">
                    <a:lumMod val="75000"/>
                    <a:lumOff val="25000"/>
                  </a:schemeClr>
                </a:solidFill>
              </a:defRPr>
            </a:lvl1pPr>
            <a:lvl2pPr marL="2194560" indent="0">
              <a:buFontTx/>
              <a:buNone/>
              <a:defRPr/>
            </a:lvl2pPr>
            <a:lvl3pPr marL="4389120" indent="0">
              <a:buFontTx/>
              <a:buNone/>
              <a:defRPr/>
            </a:lvl3pPr>
            <a:lvl4pPr marL="6583680" indent="0">
              <a:buFontTx/>
              <a:buNone/>
              <a:defRPr/>
            </a:lvl4pPr>
            <a:lvl5pPr marL="8778240" indent="0">
              <a:buFontTx/>
              <a:buNone/>
              <a:defRPr/>
            </a:lvl5pPr>
          </a:lstStyle>
          <a:p>
            <a:pPr lvl="0"/>
            <a:r>
              <a:rPr lang="en-US"/>
              <a:t>Click to edit Master text styles</a:t>
            </a:r>
          </a:p>
        </p:txBody>
      </p:sp>
      <p:sp>
        <p:nvSpPr>
          <p:cNvPr id="3" name="Text Placeholder 2"/>
          <p:cNvSpPr>
            <a:spLocks noGrp="1"/>
          </p:cNvSpPr>
          <p:nvPr>
            <p:ph type="body" idx="1"/>
          </p:nvPr>
        </p:nvSpPr>
        <p:spPr>
          <a:xfrm>
            <a:off x="2926073" y="21731751"/>
            <a:ext cx="30469032" cy="7266787"/>
          </a:xfrm>
        </p:spPr>
        <p:txBody>
          <a:bodyPr anchor="t">
            <a:normAutofit/>
          </a:bodyPr>
          <a:lstStyle>
            <a:lvl1pPr marL="0" indent="0" algn="l">
              <a:buNone/>
              <a:defRPr sz="8640">
                <a:solidFill>
                  <a:schemeClr val="tx1">
                    <a:lumMod val="50000"/>
                    <a:lumOff val="50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
        <p:nvSpPr>
          <p:cNvPr id="24" name="TextBox 23"/>
          <p:cNvSpPr txBox="1"/>
          <p:nvPr/>
        </p:nvSpPr>
        <p:spPr>
          <a:xfrm>
            <a:off x="2317015" y="3793814"/>
            <a:ext cx="2195131" cy="2806925"/>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32388958" y="13855469"/>
            <a:ext cx="2195131" cy="2806925"/>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77266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956073" y="2926080"/>
            <a:ext cx="30439032" cy="14508480"/>
          </a:xfrm>
        </p:spPr>
        <p:txBody>
          <a:bodyPr anchor="ctr">
            <a:normAutofit/>
          </a:bodyPr>
          <a:lstStyle>
            <a:lvl1pPr algn="l">
              <a:defRPr sz="2112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926066" y="19263360"/>
            <a:ext cx="30469037" cy="2468390"/>
          </a:xfrm>
        </p:spPr>
        <p:txBody>
          <a:bodyPr anchor="b">
            <a:noAutofit/>
          </a:bodyPr>
          <a:lstStyle>
            <a:lvl1pPr marL="0" indent="0">
              <a:buFontTx/>
              <a:buNone/>
              <a:defRPr sz="11520">
                <a:solidFill>
                  <a:schemeClr val="accent1"/>
                </a:solidFill>
              </a:defRPr>
            </a:lvl1pPr>
            <a:lvl2pPr marL="2194560" indent="0">
              <a:buFontTx/>
              <a:buNone/>
              <a:defRPr/>
            </a:lvl2pPr>
            <a:lvl3pPr marL="4389120" indent="0">
              <a:buFontTx/>
              <a:buNone/>
              <a:defRPr/>
            </a:lvl3pPr>
            <a:lvl4pPr marL="6583680" indent="0">
              <a:buFontTx/>
              <a:buNone/>
              <a:defRPr/>
            </a:lvl4pPr>
            <a:lvl5pPr marL="8778240" indent="0">
              <a:buFontTx/>
              <a:buNone/>
              <a:defRPr/>
            </a:lvl5pPr>
          </a:lstStyle>
          <a:p>
            <a:pPr lvl="0"/>
            <a:r>
              <a:rPr lang="en-US"/>
              <a:t>Click to edit Master text styles</a:t>
            </a:r>
          </a:p>
        </p:txBody>
      </p:sp>
      <p:sp>
        <p:nvSpPr>
          <p:cNvPr id="3" name="Text Placeholder 2"/>
          <p:cNvSpPr>
            <a:spLocks noGrp="1"/>
          </p:cNvSpPr>
          <p:nvPr>
            <p:ph type="body" idx="1"/>
          </p:nvPr>
        </p:nvSpPr>
        <p:spPr>
          <a:xfrm>
            <a:off x="2926073" y="21731751"/>
            <a:ext cx="30469032" cy="7266787"/>
          </a:xfrm>
        </p:spPr>
        <p:txBody>
          <a:bodyPr anchor="t">
            <a:normAutofit/>
          </a:bodyPr>
          <a:lstStyle>
            <a:lvl1pPr marL="0" indent="0" algn="l">
              <a:buNone/>
              <a:defRPr sz="8640">
                <a:solidFill>
                  <a:schemeClr val="tx1">
                    <a:lumMod val="50000"/>
                    <a:lumOff val="50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627414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335744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691097" y="2926082"/>
            <a:ext cx="4698298" cy="25206965"/>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926075" y="2926082"/>
            <a:ext cx="24936125" cy="252069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2330937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1728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3060533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26073" y="12964169"/>
            <a:ext cx="30469032" cy="8767589"/>
          </a:xfrm>
        </p:spPr>
        <p:txBody>
          <a:bodyPr anchor="b"/>
          <a:lstStyle>
            <a:lvl1pPr algn="l">
              <a:defRPr sz="19200" b="0" cap="none"/>
            </a:lvl1pPr>
          </a:lstStyle>
          <a:p>
            <a:r>
              <a:rPr lang="en-US"/>
              <a:t>Click to edit Master title style</a:t>
            </a:r>
            <a:endParaRPr lang="en-US" dirty="0"/>
          </a:p>
        </p:txBody>
      </p:sp>
      <p:sp>
        <p:nvSpPr>
          <p:cNvPr id="3" name="Text Placeholder 2"/>
          <p:cNvSpPr>
            <a:spLocks noGrp="1"/>
          </p:cNvSpPr>
          <p:nvPr>
            <p:ph type="body" idx="1"/>
          </p:nvPr>
        </p:nvSpPr>
        <p:spPr>
          <a:xfrm>
            <a:off x="2926073" y="21731750"/>
            <a:ext cx="30469032" cy="4129920"/>
          </a:xfrm>
        </p:spPr>
        <p:txBody>
          <a:bodyPr anchor="t"/>
          <a:lstStyle>
            <a:lvl1pPr marL="0" indent="0" algn="l">
              <a:buNone/>
              <a:defRPr sz="9600">
                <a:solidFill>
                  <a:schemeClr val="tx1">
                    <a:lumMod val="50000"/>
                    <a:lumOff val="50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9/20/2019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35262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926080" y="2926080"/>
            <a:ext cx="30469027" cy="633984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926083" y="10370827"/>
            <a:ext cx="14822923" cy="18627706"/>
          </a:xfrm>
        </p:spPr>
        <p:txBody>
          <a:bodyPr>
            <a:normAutofit/>
          </a:bodyPr>
          <a:lstStyle>
            <a:lvl1pPr>
              <a:defRPr sz="8640"/>
            </a:lvl1pPr>
            <a:lvl2pPr>
              <a:defRPr sz="7680"/>
            </a:lvl2pPr>
            <a:lvl3pPr>
              <a:defRPr sz="6720"/>
            </a:lvl3pPr>
            <a:lvl4pPr>
              <a:defRPr sz="5760"/>
            </a:lvl4pPr>
            <a:lvl5pPr>
              <a:defRPr sz="5760"/>
            </a:lvl5pPr>
            <a:lvl6pPr>
              <a:defRPr sz="5760"/>
            </a:lvl6pPr>
            <a:lvl7pPr>
              <a:defRPr sz="5760"/>
            </a:lvl7pPr>
            <a:lvl8pPr>
              <a:defRPr sz="5760"/>
            </a:lvl8pPr>
            <a:lvl9pPr>
              <a:defRPr sz="5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72179" y="10370835"/>
            <a:ext cx="14822928" cy="18627710"/>
          </a:xfrm>
        </p:spPr>
        <p:txBody>
          <a:bodyPr>
            <a:normAutofit/>
          </a:bodyPr>
          <a:lstStyle>
            <a:lvl1pPr>
              <a:defRPr sz="8640"/>
            </a:lvl1pPr>
            <a:lvl2pPr>
              <a:defRPr sz="7680"/>
            </a:lvl2pPr>
            <a:lvl3pPr>
              <a:defRPr sz="6720"/>
            </a:lvl3pPr>
            <a:lvl4pPr>
              <a:defRPr sz="5760"/>
            </a:lvl4pPr>
            <a:lvl5pPr>
              <a:defRPr sz="5760"/>
            </a:lvl5pPr>
            <a:lvl6pPr>
              <a:defRPr sz="5760"/>
            </a:lvl6pPr>
            <a:lvl7pPr>
              <a:defRPr sz="5760"/>
            </a:lvl7pPr>
            <a:lvl8pPr>
              <a:defRPr sz="5760"/>
            </a:lvl8pPr>
            <a:lvl9pPr>
              <a:defRPr sz="5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14F2FF-7B48-42B3-8226-A81217E92F88}" type="datetimeFigureOut">
              <a:rPr lang="en-US" smtClean="0"/>
              <a:t>9/20/2019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088869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26078" y="2926080"/>
            <a:ext cx="30469022" cy="633984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926075" y="10372718"/>
            <a:ext cx="14835226" cy="2766058"/>
          </a:xfrm>
        </p:spPr>
        <p:txBody>
          <a:bodyPr anchor="b">
            <a:noAutofit/>
          </a:bodyPr>
          <a:lstStyle>
            <a:lvl1pPr marL="0" indent="0">
              <a:buNone/>
              <a:defRPr sz="11520" b="0"/>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2926075" y="13138783"/>
            <a:ext cx="14835226" cy="1585976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59872" y="10372718"/>
            <a:ext cx="14835226" cy="2766058"/>
          </a:xfrm>
        </p:spPr>
        <p:txBody>
          <a:bodyPr anchor="b">
            <a:noAutofit/>
          </a:bodyPr>
          <a:lstStyle>
            <a:lvl1pPr marL="0" indent="0">
              <a:buNone/>
              <a:defRPr sz="11520" b="0"/>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18559872" y="13138783"/>
            <a:ext cx="14835226" cy="1585976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614F2FF-7B48-42B3-8226-A81217E92F88}" type="datetimeFigureOut">
              <a:rPr lang="en-US" smtClean="0"/>
              <a:t>9/20/2019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938733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926075" y="2926080"/>
            <a:ext cx="30469027" cy="633984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614F2FF-7B48-42B3-8226-A81217E92F88}" type="datetimeFigureOut">
              <a:rPr lang="en-US" smtClean="0"/>
              <a:t>9/20/2019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236567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14F2FF-7B48-42B3-8226-A81217E92F88}" type="datetimeFigureOut">
              <a:rPr lang="en-US" smtClean="0"/>
              <a:t>9/20/2019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3370311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26075" y="7193299"/>
            <a:ext cx="13392874" cy="6136637"/>
          </a:xfrm>
        </p:spPr>
        <p:txBody>
          <a:bodyPr anchor="b">
            <a:normAutofit/>
          </a:bodyPr>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7142122" y="2471642"/>
            <a:ext cx="16252978" cy="2652689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926075" y="13329934"/>
            <a:ext cx="13392874" cy="12405355"/>
          </a:xfrm>
        </p:spPr>
        <p:txBody>
          <a:bodyPr>
            <a:normAutofit/>
          </a:bodyPr>
          <a:lstStyle>
            <a:lvl1pPr marL="0" indent="0">
              <a:buNone/>
              <a:defRPr sz="672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5614F2FF-7B48-42B3-8226-A81217E92F88}" type="datetimeFigureOut">
              <a:rPr lang="en-US" smtClean="0"/>
              <a:t>9/20/2019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66211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26075" y="23042880"/>
            <a:ext cx="30469027" cy="2720342"/>
          </a:xfrm>
        </p:spPr>
        <p:txBody>
          <a:bodyPr anchor="b">
            <a:normAutofit/>
          </a:bodyPr>
          <a:lstStyle>
            <a:lvl1pPr algn="l">
              <a:defRPr sz="115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26075" y="2926080"/>
            <a:ext cx="30469027" cy="18459446"/>
          </a:xfrm>
        </p:spPr>
        <p:txBody>
          <a:bodyPr anchor="t">
            <a:normAutofit/>
          </a:bodyPr>
          <a:lstStyle>
            <a:lvl1pPr marL="0" indent="0" algn="ctr">
              <a:buNone/>
              <a:defRPr sz="7680"/>
            </a:lvl1pPr>
            <a:lvl2pPr marL="2194560" indent="0">
              <a:buNone/>
              <a:defRPr sz="7680"/>
            </a:lvl2pPr>
            <a:lvl3pPr marL="4389120" indent="0">
              <a:buNone/>
              <a:defRPr sz="7680"/>
            </a:lvl3pPr>
            <a:lvl4pPr marL="6583680" indent="0">
              <a:buNone/>
              <a:defRPr sz="7680"/>
            </a:lvl4pPr>
            <a:lvl5pPr marL="8778240" indent="0">
              <a:buNone/>
              <a:defRPr sz="7680"/>
            </a:lvl5pPr>
            <a:lvl6pPr marL="10972800" indent="0">
              <a:buNone/>
              <a:defRPr sz="7680"/>
            </a:lvl6pPr>
            <a:lvl7pPr marL="13167360" indent="0">
              <a:buNone/>
              <a:defRPr sz="7680"/>
            </a:lvl7pPr>
            <a:lvl8pPr marL="15361920" indent="0">
              <a:buNone/>
              <a:defRPr sz="7680"/>
            </a:lvl8pPr>
            <a:lvl9pPr marL="17556480" indent="0">
              <a:buNone/>
              <a:defRPr sz="7680"/>
            </a:lvl9pPr>
          </a:lstStyle>
          <a:p>
            <a:r>
              <a:rPr lang="en-US"/>
              <a:t>Click icon to add picture</a:t>
            </a:r>
            <a:endParaRPr lang="en-US" dirty="0"/>
          </a:p>
        </p:txBody>
      </p:sp>
      <p:sp>
        <p:nvSpPr>
          <p:cNvPr id="4" name="Text Placeholder 3"/>
          <p:cNvSpPr>
            <a:spLocks noGrp="1"/>
          </p:cNvSpPr>
          <p:nvPr>
            <p:ph type="body" sz="half" idx="2"/>
          </p:nvPr>
        </p:nvSpPr>
        <p:spPr>
          <a:xfrm>
            <a:off x="2926075" y="25763223"/>
            <a:ext cx="30469027" cy="3235315"/>
          </a:xfrm>
        </p:spPr>
        <p:txBody>
          <a:bodyPr>
            <a:normAutofit/>
          </a:bodyPr>
          <a:lstStyle>
            <a:lvl1pPr marL="0" indent="0">
              <a:buNone/>
              <a:defRPr sz="5760"/>
            </a:lvl1pPr>
            <a:lvl2pPr marL="2194560" indent="0">
              <a:buNone/>
              <a:defRPr sz="5760"/>
            </a:lvl2pPr>
            <a:lvl3pPr marL="4389120" indent="0">
              <a:buNone/>
              <a:defRPr sz="4800"/>
            </a:lvl3pPr>
            <a:lvl4pPr marL="6583680" indent="0">
              <a:buNone/>
              <a:defRPr sz="4320"/>
            </a:lvl4pPr>
            <a:lvl5pPr marL="8778240" indent="0">
              <a:buNone/>
              <a:defRPr sz="4320"/>
            </a:lvl5pPr>
            <a:lvl6pPr marL="10972800" indent="0">
              <a:buNone/>
              <a:defRPr sz="4320"/>
            </a:lvl6pPr>
            <a:lvl7pPr marL="13167360" indent="0">
              <a:buNone/>
              <a:defRPr sz="4320"/>
            </a:lvl7pPr>
            <a:lvl8pPr marL="15361920" indent="0">
              <a:buNone/>
              <a:defRPr sz="4320"/>
            </a:lvl8pPr>
            <a:lvl9pPr marL="17556480" indent="0">
              <a:buNone/>
              <a:defRPr sz="4320"/>
            </a:lvl9pPr>
          </a:lstStyle>
          <a:p>
            <a:pPr lvl="0"/>
            <a:r>
              <a:rPr lang="en-US"/>
              <a:t>Click to edit Master text styles</a:t>
            </a:r>
          </a:p>
        </p:txBody>
      </p:sp>
      <p:sp>
        <p:nvSpPr>
          <p:cNvPr id="5" name="Date Placeholder 4"/>
          <p:cNvSpPr>
            <a:spLocks noGrp="1"/>
          </p:cNvSpPr>
          <p:nvPr>
            <p:ph type="dt" sz="half" idx="10"/>
          </p:nvPr>
        </p:nvSpPr>
        <p:spPr/>
        <p:txBody>
          <a:bodyPr/>
          <a:lstStyle/>
          <a:p>
            <a:fld id="{5614F2FF-7B48-42B3-8226-A81217E92F88}" type="datetimeFigureOut">
              <a:rPr lang="en-US" smtClean="0"/>
              <a:t>9/20/2019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902020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40639" y="-40644"/>
            <a:ext cx="44022322" cy="32999688"/>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2926078" y="2926080"/>
            <a:ext cx="30469022" cy="633984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26075" y="10370835"/>
            <a:ext cx="30469027" cy="1862771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945238" y="28998545"/>
            <a:ext cx="3283834"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5614F2FF-7B48-42B3-8226-A81217E92F88}" type="datetimeFigureOut">
              <a:rPr lang="en-US" smtClean="0"/>
              <a:t>9/20/2019</a:t>
            </a:fld>
            <a:endParaRPr lang="en-US"/>
          </a:p>
        </p:txBody>
      </p:sp>
      <p:sp>
        <p:nvSpPr>
          <p:cNvPr id="5" name="Footer Placeholder 4"/>
          <p:cNvSpPr>
            <a:spLocks noGrp="1"/>
          </p:cNvSpPr>
          <p:nvPr>
            <p:ph type="ftr" sz="quarter" idx="3"/>
          </p:nvPr>
        </p:nvSpPr>
        <p:spPr>
          <a:xfrm>
            <a:off x="2926078" y="28998545"/>
            <a:ext cx="2219027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34445" y="28998545"/>
            <a:ext cx="2460662" cy="1752600"/>
          </a:xfrm>
          <a:prstGeom prst="rect">
            <a:avLst/>
          </a:prstGeom>
        </p:spPr>
        <p:txBody>
          <a:bodyPr vert="horz" lIns="91440" tIns="45720" rIns="91440" bIns="45720" rtlCol="0" anchor="ctr"/>
          <a:lstStyle>
            <a:lvl1pPr algn="r">
              <a:defRPr sz="4320">
                <a:solidFill>
                  <a:schemeClr val="accent1"/>
                </a:solidFill>
              </a:defRPr>
            </a:lvl1pPr>
          </a:lstStyle>
          <a:p>
            <a:fld id="{23F7D7BF-2C69-4444-A835-E65B8AC2A4AE}" type="slidenum">
              <a:rPr lang="en-US" smtClean="0"/>
              <a:t>‹#›</a:t>
            </a:fld>
            <a:endParaRPr lang="en-US"/>
          </a:p>
        </p:txBody>
      </p:sp>
    </p:spTree>
    <p:extLst>
      <p:ext uri="{BB962C8B-B14F-4D97-AF65-F5344CB8AC3E}">
        <p14:creationId xmlns:p14="http://schemas.microsoft.com/office/powerpoint/2010/main" val="2081216212"/>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Lst>
  <p:txStyles>
    <p:titleStyle>
      <a:lvl1pPr algn="l" defTabSz="2194560" rtl="0" eaLnBrk="1" latinLnBrk="0" hangingPunct="1">
        <a:spcBef>
          <a:spcPct val="0"/>
        </a:spcBef>
        <a:buNone/>
        <a:defRPr sz="1728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645920" indent="-1645920" algn="l" defTabSz="2194560" rtl="0" eaLnBrk="1" latinLnBrk="0" hangingPunct="1">
        <a:spcBef>
          <a:spcPts val="4800"/>
        </a:spcBef>
        <a:spcAft>
          <a:spcPts val="0"/>
        </a:spcAft>
        <a:buClr>
          <a:schemeClr val="accent1"/>
        </a:buClr>
        <a:buSzPct val="80000"/>
        <a:buFont typeface="Wingdings 3" charset="2"/>
        <a:buChar char=""/>
        <a:defRPr sz="8640" kern="1200">
          <a:solidFill>
            <a:schemeClr val="tx1">
              <a:lumMod val="75000"/>
              <a:lumOff val="25000"/>
            </a:schemeClr>
          </a:solidFill>
          <a:latin typeface="+mn-lt"/>
          <a:ea typeface="+mn-ea"/>
          <a:cs typeface="+mn-cs"/>
        </a:defRPr>
      </a:lvl1pPr>
      <a:lvl2pPr marL="3566160" indent="-1371600" algn="l" defTabSz="2194560" rtl="0" eaLnBrk="1" latinLnBrk="0" hangingPunct="1">
        <a:spcBef>
          <a:spcPts val="4800"/>
        </a:spcBef>
        <a:spcAft>
          <a:spcPts val="0"/>
        </a:spcAft>
        <a:buClr>
          <a:schemeClr val="accent1"/>
        </a:buClr>
        <a:buSzPct val="80000"/>
        <a:buFont typeface="Wingdings 3" charset="2"/>
        <a:buChar char=""/>
        <a:defRPr sz="7680" kern="1200">
          <a:solidFill>
            <a:schemeClr val="tx1">
              <a:lumMod val="75000"/>
              <a:lumOff val="25000"/>
            </a:schemeClr>
          </a:solidFill>
          <a:latin typeface="+mn-lt"/>
          <a:ea typeface="+mn-ea"/>
          <a:cs typeface="+mn-cs"/>
        </a:defRPr>
      </a:lvl2pPr>
      <a:lvl3pPr marL="5486400" indent="-1097280" algn="l" defTabSz="2194560" rtl="0" eaLnBrk="1" latinLnBrk="0" hangingPunct="1">
        <a:spcBef>
          <a:spcPts val="4800"/>
        </a:spcBef>
        <a:spcAft>
          <a:spcPts val="0"/>
        </a:spcAft>
        <a:buClr>
          <a:schemeClr val="accent1"/>
        </a:buClr>
        <a:buSzPct val="80000"/>
        <a:buFont typeface="Wingdings 3" charset="2"/>
        <a:buChar char=""/>
        <a:defRPr sz="6720" kern="1200">
          <a:solidFill>
            <a:schemeClr val="tx1">
              <a:lumMod val="75000"/>
              <a:lumOff val="25000"/>
            </a:schemeClr>
          </a:solidFill>
          <a:latin typeface="+mn-lt"/>
          <a:ea typeface="+mn-ea"/>
          <a:cs typeface="+mn-cs"/>
        </a:defRPr>
      </a:lvl3pPr>
      <a:lvl4pPr marL="768096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4pPr>
      <a:lvl5pPr marL="987552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5pPr>
      <a:lvl6pPr marL="1207008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6pPr>
      <a:lvl7pPr marL="1426464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7pPr>
      <a:lvl8pPr marL="1645920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8pPr>
      <a:lvl9pPr marL="1865376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9pPr>
    </p:bodyStyle>
    <p:otherStyle>
      <a:defPPr>
        <a:defRPr lang="en-US"/>
      </a:defPPr>
      <a:lvl1pPr marL="0" algn="l" defTabSz="2194560" rtl="0" eaLnBrk="1" latinLnBrk="0" hangingPunct="1">
        <a:defRPr sz="8640" kern="1200">
          <a:solidFill>
            <a:schemeClr val="tx1"/>
          </a:solidFill>
          <a:latin typeface="+mn-lt"/>
          <a:ea typeface="+mn-ea"/>
          <a:cs typeface="+mn-cs"/>
        </a:defRPr>
      </a:lvl1pPr>
      <a:lvl2pPr marL="2194560" algn="l" defTabSz="2194560" rtl="0" eaLnBrk="1" latinLnBrk="0" hangingPunct="1">
        <a:defRPr sz="8640" kern="1200">
          <a:solidFill>
            <a:schemeClr val="tx1"/>
          </a:solidFill>
          <a:latin typeface="+mn-lt"/>
          <a:ea typeface="+mn-ea"/>
          <a:cs typeface="+mn-cs"/>
        </a:defRPr>
      </a:lvl2pPr>
      <a:lvl3pPr marL="4389120" algn="l" defTabSz="2194560" rtl="0" eaLnBrk="1" latinLnBrk="0" hangingPunct="1">
        <a:defRPr sz="8640" kern="1200">
          <a:solidFill>
            <a:schemeClr val="tx1"/>
          </a:solidFill>
          <a:latin typeface="+mn-lt"/>
          <a:ea typeface="+mn-ea"/>
          <a:cs typeface="+mn-cs"/>
        </a:defRPr>
      </a:lvl3pPr>
      <a:lvl4pPr marL="6583680" algn="l" defTabSz="2194560" rtl="0" eaLnBrk="1" latinLnBrk="0" hangingPunct="1">
        <a:defRPr sz="8640" kern="1200">
          <a:solidFill>
            <a:schemeClr val="tx1"/>
          </a:solidFill>
          <a:latin typeface="+mn-lt"/>
          <a:ea typeface="+mn-ea"/>
          <a:cs typeface="+mn-cs"/>
        </a:defRPr>
      </a:lvl4pPr>
      <a:lvl5pPr marL="8778240" algn="l" defTabSz="2194560" rtl="0" eaLnBrk="1" latinLnBrk="0" hangingPunct="1">
        <a:defRPr sz="8640" kern="1200">
          <a:solidFill>
            <a:schemeClr val="tx1"/>
          </a:solidFill>
          <a:latin typeface="+mn-lt"/>
          <a:ea typeface="+mn-ea"/>
          <a:cs typeface="+mn-cs"/>
        </a:defRPr>
      </a:lvl5pPr>
      <a:lvl6pPr marL="10972800" algn="l" defTabSz="2194560" rtl="0" eaLnBrk="1" latinLnBrk="0" hangingPunct="1">
        <a:defRPr sz="8640" kern="1200">
          <a:solidFill>
            <a:schemeClr val="tx1"/>
          </a:solidFill>
          <a:latin typeface="+mn-lt"/>
          <a:ea typeface="+mn-ea"/>
          <a:cs typeface="+mn-cs"/>
        </a:defRPr>
      </a:lvl6pPr>
      <a:lvl7pPr marL="13167360" algn="l" defTabSz="2194560" rtl="0" eaLnBrk="1" latinLnBrk="0" hangingPunct="1">
        <a:defRPr sz="8640" kern="1200">
          <a:solidFill>
            <a:schemeClr val="tx1"/>
          </a:solidFill>
          <a:latin typeface="+mn-lt"/>
          <a:ea typeface="+mn-ea"/>
          <a:cs typeface="+mn-cs"/>
        </a:defRPr>
      </a:lvl7pPr>
      <a:lvl8pPr marL="15361920" algn="l" defTabSz="2194560" rtl="0" eaLnBrk="1" latinLnBrk="0" hangingPunct="1">
        <a:defRPr sz="8640" kern="1200">
          <a:solidFill>
            <a:schemeClr val="tx1"/>
          </a:solidFill>
          <a:latin typeface="+mn-lt"/>
          <a:ea typeface="+mn-ea"/>
          <a:cs typeface="+mn-cs"/>
        </a:defRPr>
      </a:lvl8pPr>
      <a:lvl9pPr marL="17556480" algn="l" defTabSz="219456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jpg"/><Relationship Id="rId7" Type="http://schemas.openxmlformats.org/officeDocument/2006/relationships/image" Target="../media/image5.jpeg"/><Relationship Id="rId12" Type="http://schemas.openxmlformats.org/officeDocument/2006/relationships/image" Target="../media/image10.tif"/><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4000"/>
            <a:lum/>
          </a:blip>
          <a:srcRect/>
          <a:stretch>
            <a:fillRect l="-17000" r="-17000"/>
          </a:stretch>
        </a:blipFill>
        <a:effectLst/>
      </p:bgPr>
    </p:bg>
    <p:spTree>
      <p:nvGrpSpPr>
        <p:cNvPr id="1" name=""/>
        <p:cNvGrpSpPr/>
        <p:nvPr/>
      </p:nvGrpSpPr>
      <p:grpSpPr>
        <a:xfrm>
          <a:off x="0" y="0"/>
          <a:ext cx="0" cy="0"/>
          <a:chOff x="0" y="0"/>
          <a:chExt cx="0" cy="0"/>
        </a:xfrm>
      </p:grpSpPr>
      <p:sp>
        <p:nvSpPr>
          <p:cNvPr id="53" name="Oval 52"/>
          <p:cNvSpPr/>
          <p:nvPr/>
        </p:nvSpPr>
        <p:spPr>
          <a:xfrm>
            <a:off x="18859500" y="23545800"/>
            <a:ext cx="7143750" cy="5486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7255" y="5192180"/>
            <a:ext cx="13686503" cy="1200329"/>
          </a:xfrm>
          <a:prstGeom prst="rect">
            <a:avLst/>
          </a:prstGeom>
          <a:solidFill>
            <a:schemeClr val="bg1">
              <a:alpha val="99000"/>
            </a:schemeClr>
          </a:solidFill>
          <a:ln w="12700">
            <a:solidFill>
              <a:schemeClr val="tx1"/>
            </a:solidFill>
          </a:ln>
        </p:spPr>
        <p:txBody>
          <a:bodyPr wrap="square" rtlCol="0">
            <a:spAutoFit/>
          </a:bodyPr>
          <a:lstStyle/>
          <a:p>
            <a:pPr algn="ctr"/>
            <a:r>
              <a:rPr lang="en-US" sz="7200" dirty="0">
                <a:latin typeface="Arial" panose="020B0604020202020204" pitchFamily="34" charset="0"/>
                <a:cs typeface="Arial" panose="020B0604020202020204" pitchFamily="34" charset="0"/>
              </a:rPr>
              <a:t>Introduction</a:t>
            </a:r>
          </a:p>
        </p:txBody>
      </p:sp>
      <p:sp>
        <p:nvSpPr>
          <p:cNvPr id="6" name="TextBox 5"/>
          <p:cNvSpPr txBox="1"/>
          <p:nvPr/>
        </p:nvSpPr>
        <p:spPr>
          <a:xfrm>
            <a:off x="29691106" y="5113088"/>
            <a:ext cx="13698649" cy="1200329"/>
          </a:xfrm>
          <a:prstGeom prst="rect">
            <a:avLst/>
          </a:prstGeom>
          <a:solidFill>
            <a:schemeClr val="bg1"/>
          </a:solidFill>
          <a:ln w="12700">
            <a:solidFill>
              <a:schemeClr val="tx1"/>
            </a:solidFill>
          </a:ln>
        </p:spPr>
        <p:txBody>
          <a:bodyPr wrap="square" rtlCol="0">
            <a:spAutoFit/>
          </a:bodyPr>
          <a:lstStyle/>
          <a:p>
            <a:pPr algn="ctr"/>
            <a:r>
              <a:rPr lang="en-US" sz="7200" dirty="0">
                <a:latin typeface="Arial" panose="020B0604020202020204" pitchFamily="34" charset="0"/>
                <a:cs typeface="Arial" panose="020B0604020202020204" pitchFamily="34" charset="0"/>
              </a:rPr>
              <a:t>Interactive Shiny App</a:t>
            </a:r>
          </a:p>
        </p:txBody>
      </p:sp>
      <p:sp>
        <p:nvSpPr>
          <p:cNvPr id="7" name="TextBox 6"/>
          <p:cNvSpPr txBox="1"/>
          <p:nvPr/>
        </p:nvSpPr>
        <p:spPr>
          <a:xfrm>
            <a:off x="15203125" y="5126739"/>
            <a:ext cx="13681074" cy="1200329"/>
          </a:xfrm>
          <a:prstGeom prst="rect">
            <a:avLst/>
          </a:prstGeom>
          <a:solidFill>
            <a:schemeClr val="bg1">
              <a:alpha val="99000"/>
            </a:schemeClr>
          </a:solidFill>
          <a:ln w="12700">
            <a:solidFill>
              <a:schemeClr val="tx1"/>
            </a:solidFill>
          </a:ln>
        </p:spPr>
        <p:txBody>
          <a:bodyPr wrap="square" rtlCol="0">
            <a:spAutoFit/>
          </a:bodyPr>
          <a:lstStyle/>
          <a:p>
            <a:pPr algn="ctr"/>
            <a:r>
              <a:rPr lang="en-US" sz="7200" dirty="0">
                <a:latin typeface="Arial" panose="020B0604020202020204" pitchFamily="34" charset="0"/>
                <a:cs typeface="Arial" panose="020B0604020202020204" pitchFamily="34" charset="0"/>
              </a:rPr>
              <a:t>Methodology</a:t>
            </a:r>
          </a:p>
        </p:txBody>
      </p:sp>
      <p:pic>
        <p:nvPicPr>
          <p:cNvPr id="8" name="Picture 2" descr="Related ima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6170" y="533400"/>
            <a:ext cx="3312584" cy="4127090"/>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pic>
        <p:nvPicPr>
          <p:cNvPr id="9" name="Picture 8" descr="A close up of a sign&#10;&#10;Description automatically generated">
            <a:extLst>
              <a:ext uri="{FF2B5EF4-FFF2-40B4-BE49-F238E27FC236}">
                <a16:creationId xmlns:a16="http://schemas.microsoft.com/office/drawing/2014/main" id="{F2530A7E-427A-4DF8-8CCF-678193A68B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23753" y="450240"/>
            <a:ext cx="4268498" cy="1530959"/>
          </a:xfrm>
          <a:prstGeom prst="rect">
            <a:avLst/>
          </a:prstGeom>
          <a:solidFill>
            <a:schemeClr val="bg1">
              <a:alpha val="50000"/>
            </a:schemeClr>
          </a:solidFill>
          <a:ln w="12700">
            <a:solidFill>
              <a:schemeClr val="tx1"/>
            </a:solidFill>
          </a:ln>
        </p:spPr>
      </p:pic>
      <p:sp>
        <p:nvSpPr>
          <p:cNvPr id="11" name="TextBox 10">
            <a:extLst>
              <a:ext uri="{FF2B5EF4-FFF2-40B4-BE49-F238E27FC236}">
                <a16:creationId xmlns:a16="http://schemas.microsoft.com/office/drawing/2014/main" id="{1940000C-8F8E-46C3-B1E3-382C8FAFC52E}"/>
              </a:ext>
            </a:extLst>
          </p:cNvPr>
          <p:cNvSpPr txBox="1"/>
          <p:nvPr/>
        </p:nvSpPr>
        <p:spPr>
          <a:xfrm>
            <a:off x="15393625" y="29442862"/>
            <a:ext cx="12920173" cy="2554545"/>
          </a:xfrm>
          <a:prstGeom prst="rect">
            <a:avLst/>
          </a:prstGeom>
          <a:solidFill>
            <a:schemeClr val="bg1"/>
          </a:solidFill>
          <a:ln w="12700">
            <a:solidFill>
              <a:schemeClr val="tx1"/>
            </a:solidFill>
          </a:ln>
        </p:spPr>
        <p:txBody>
          <a:bodyPr wrap="square" rtlCol="0">
            <a:spAutoFit/>
          </a:bodyPr>
          <a:lstStyle/>
          <a:p>
            <a:r>
              <a:rPr lang="en-US" sz="2000" b="1" dirty="0">
                <a:latin typeface="Arial" panose="020B0604020202020204" pitchFamily="34" charset="0"/>
                <a:cs typeface="Arial" panose="020B0604020202020204" pitchFamily="34" charset="0"/>
              </a:rPr>
              <a:t>Acknowledgments:</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Dan Maxwell - Associate University Librarian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Plato Smith - Data Management Librarian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Robert Phillips - Information Technologist, George A. </a:t>
            </a:r>
            <a:r>
              <a:rPr lang="en-US" sz="2000" dirty="0" err="1">
                <a:latin typeface="Arial" panose="020B0604020202020204" pitchFamily="34" charset="0"/>
                <a:cs typeface="Arial" panose="020B0604020202020204" pitchFamily="34" charset="0"/>
              </a:rPr>
              <a:t>Smathers</a:t>
            </a:r>
            <a:r>
              <a:rPr lang="en-US" sz="2000" dirty="0">
                <a:latin typeface="Arial" panose="020B0604020202020204" pitchFamily="34" charset="0"/>
                <a:cs typeface="Arial" panose="020B0604020202020204" pitchFamily="34" charset="0"/>
              </a:rPr>
              <a:t> Libraries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Peter Fredrick - Research Professor in the Department of Wildlife Ecology and Conservation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Steve Beck - Research Coordinator for Lone Cabbage Reef Restoration Project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Sarah Meyer - Health Sciences Librarian at the University of Florida</a:t>
            </a:r>
          </a:p>
        </p:txBody>
      </p:sp>
      <p:pic>
        <p:nvPicPr>
          <p:cNvPr id="12" name="Picture 4" descr="Image result for snre logo u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163045" y="2590801"/>
            <a:ext cx="7157681" cy="1969854"/>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pic>
        <p:nvPicPr>
          <p:cNvPr id="14" name="Picture 2" descr="Image result for uF arcs log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48150" y="526442"/>
            <a:ext cx="4017707" cy="4121758"/>
          </a:xfrm>
          <a:prstGeom prst="rect">
            <a:avLst/>
          </a:prstGeom>
          <a:solidFill>
            <a:schemeClr val="accent1">
              <a:alpha val="50000"/>
            </a:schemeClr>
          </a:solidFill>
          <a:ln>
            <a:solidFill>
              <a:schemeClr val="tx1">
                <a:alpha val="99000"/>
              </a:schemeClr>
            </a:solidFill>
          </a:ln>
        </p:spPr>
      </p:pic>
      <p:sp>
        <p:nvSpPr>
          <p:cNvPr id="16" name="TextBox 15">
            <a:extLst>
              <a:ext uri="{FF2B5EF4-FFF2-40B4-BE49-F238E27FC236}">
                <a16:creationId xmlns:a16="http://schemas.microsoft.com/office/drawing/2014/main" id="{1940000C-8F8E-46C3-B1E3-382C8FAFC52E}"/>
              </a:ext>
            </a:extLst>
          </p:cNvPr>
          <p:cNvSpPr txBox="1"/>
          <p:nvPr/>
        </p:nvSpPr>
        <p:spPr>
          <a:xfrm>
            <a:off x="8642555" y="450241"/>
            <a:ext cx="27155325" cy="4170372"/>
          </a:xfrm>
          <a:prstGeom prst="rect">
            <a:avLst/>
          </a:prstGeom>
          <a:solidFill>
            <a:schemeClr val="bg1">
              <a:alpha val="99000"/>
            </a:schemeClr>
          </a:solidFill>
          <a:ln w="19050">
            <a:solidFill>
              <a:schemeClr val="tx1"/>
            </a:solidFill>
          </a:ln>
        </p:spPr>
        <p:txBody>
          <a:bodyPr wrap="square" rtlCol="0">
            <a:spAutoFit/>
          </a:bodyPr>
          <a:lstStyle/>
          <a:p>
            <a:pPr algn="ctr"/>
            <a:r>
              <a:rPr lang="en-US" sz="10000" b="1" dirty="0" smtClean="0">
                <a:ln>
                  <a:solidFill>
                    <a:schemeClr val="bg1"/>
                  </a:solidFill>
                </a:ln>
                <a:latin typeface="Arial" panose="020B0604020202020204" pitchFamily="34" charset="0"/>
                <a:cs typeface="Arial" panose="020B0604020202020204" pitchFamily="34" charset="0"/>
              </a:rPr>
              <a:t>Big Changes in the Big Bend:</a:t>
            </a:r>
          </a:p>
          <a:p>
            <a:pPr algn="ctr"/>
            <a:r>
              <a:rPr lang="en-US" sz="10000" b="1" dirty="0" smtClean="0">
                <a:ln>
                  <a:solidFill>
                    <a:schemeClr val="bg1"/>
                  </a:solidFill>
                </a:ln>
                <a:latin typeface="Arial" panose="020B0604020202020204" pitchFamily="34" charset="0"/>
                <a:cs typeface="Arial" panose="020B0604020202020204" pitchFamily="34" charset="0"/>
              </a:rPr>
              <a:t>A Data Management Story</a:t>
            </a:r>
          </a:p>
          <a:p>
            <a:pPr algn="ctr"/>
            <a:r>
              <a:rPr lang="en-US" sz="6000" b="1" dirty="0" smtClean="0">
                <a:ln>
                  <a:solidFill>
                    <a:schemeClr val="bg1"/>
                  </a:solidFill>
                </a:ln>
                <a:latin typeface="Arial" panose="020B0604020202020204" pitchFamily="34" charset="0"/>
                <a:cs typeface="Arial" panose="020B0604020202020204" pitchFamily="34" charset="0"/>
              </a:rPr>
              <a:t>Authors</a:t>
            </a:r>
            <a:r>
              <a:rPr lang="en-US" sz="6000" b="1" dirty="0">
                <a:ln>
                  <a:solidFill>
                    <a:schemeClr val="bg1"/>
                  </a:solidFill>
                </a:ln>
                <a:latin typeface="Arial" panose="020B0604020202020204" pitchFamily="34" charset="0"/>
                <a:cs typeface="Arial" panose="020B0604020202020204" pitchFamily="34" charset="0"/>
              </a:rPr>
              <a:t>: Melissa Moreno, Joe Aufmuth, Dr. Bill </a:t>
            </a:r>
            <a:r>
              <a:rPr lang="en-US" sz="6000" b="1" dirty="0" smtClean="0">
                <a:ln>
                  <a:solidFill>
                    <a:schemeClr val="bg1"/>
                  </a:solidFill>
                </a:ln>
                <a:latin typeface="Arial" panose="020B0604020202020204" pitchFamily="34" charset="0"/>
                <a:cs typeface="Arial" panose="020B0604020202020204" pitchFamily="34" charset="0"/>
              </a:rPr>
              <a:t>Pine</a:t>
            </a:r>
            <a:endParaRPr lang="en-US" sz="6000" b="1" dirty="0">
              <a:ln>
                <a:solidFill>
                  <a:schemeClr val="bg1"/>
                </a:solidFill>
              </a:ln>
              <a:latin typeface="Arial" panose="020B0604020202020204" pitchFamily="34" charset="0"/>
              <a:cs typeface="Arial" panose="020B0604020202020204" pitchFamily="34" charset="0"/>
            </a:endParaRPr>
          </a:p>
        </p:txBody>
      </p:sp>
      <p:sp>
        <p:nvSpPr>
          <p:cNvPr id="19" name="Rectangle 18"/>
          <p:cNvSpPr/>
          <p:nvPr/>
        </p:nvSpPr>
        <p:spPr>
          <a:xfrm>
            <a:off x="29718000" y="28782838"/>
            <a:ext cx="13682608" cy="1200329"/>
          </a:xfrm>
          <a:prstGeom prst="rect">
            <a:avLst/>
          </a:prstGeom>
          <a:solidFill>
            <a:schemeClr val="bg1">
              <a:alpha val="99000"/>
            </a:schemeClr>
          </a:solidFill>
          <a:ln w="12700">
            <a:solidFill>
              <a:schemeClr val="tx1"/>
            </a:solidFill>
          </a:ln>
        </p:spPr>
        <p:txBody>
          <a:bodyPr wrap="square">
            <a:spAutoFit/>
          </a:bodyPr>
          <a:lstStyle/>
          <a:p>
            <a:pPr algn="ctr"/>
            <a:r>
              <a:rPr lang="en-US" sz="7200" dirty="0">
                <a:latin typeface="Arial" panose="020B0604020202020204" pitchFamily="34" charset="0"/>
                <a:cs typeface="Arial" panose="020B0604020202020204" pitchFamily="34" charset="0"/>
              </a:rPr>
              <a:t>Future Data Work </a:t>
            </a:r>
          </a:p>
        </p:txBody>
      </p:sp>
      <p:pic>
        <p:nvPicPr>
          <p:cNvPr id="20" name="Picture 19" descr="A close up of a sign&#10;&#10;Description automatically generated">
            <a:extLst>
              <a:ext uri="{FF2B5EF4-FFF2-40B4-BE49-F238E27FC236}">
                <a16:creationId xmlns:a16="http://schemas.microsoft.com/office/drawing/2014/main" id="{CF761014-10AE-41C7-AEB4-06191013D35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152839" y="69812"/>
            <a:ext cx="2129787" cy="2079078"/>
          </a:xfrm>
          <a:prstGeom prst="rect">
            <a:avLst/>
          </a:prstGeom>
        </p:spPr>
      </p:pic>
      <p:pic>
        <p:nvPicPr>
          <p:cNvPr id="22" name="Picture 21"/>
          <p:cNvPicPr>
            <a:picLocks noChangeAspect="1"/>
          </p:cNvPicPr>
          <p:nvPr/>
        </p:nvPicPr>
        <p:blipFill rotWithShape="1">
          <a:blip r:embed="rId9"/>
          <a:srcRect l="32815" t="12563" r="31712" b="51862"/>
          <a:stretch/>
        </p:blipFill>
        <p:spPr>
          <a:xfrm>
            <a:off x="3143250" y="17204762"/>
            <a:ext cx="9772650" cy="6283887"/>
          </a:xfrm>
          <a:prstGeom prst="rect">
            <a:avLst/>
          </a:prstGeom>
          <a:ln w="12700">
            <a:solidFill>
              <a:schemeClr val="tx1"/>
            </a:solidFill>
          </a:ln>
        </p:spPr>
      </p:pic>
      <p:pic>
        <p:nvPicPr>
          <p:cNvPr id="25" name="Picture 24"/>
          <p:cNvPicPr>
            <a:picLocks noChangeAspect="1"/>
          </p:cNvPicPr>
          <p:nvPr/>
        </p:nvPicPr>
        <p:blipFill rotWithShape="1">
          <a:blip r:embed="rId10"/>
          <a:srcRect r="21001"/>
          <a:stretch/>
        </p:blipFill>
        <p:spPr>
          <a:xfrm>
            <a:off x="31089600" y="8860003"/>
            <a:ext cx="12445154" cy="12343038"/>
          </a:xfrm>
          <a:prstGeom prst="rect">
            <a:avLst/>
          </a:prstGeom>
          <a:ln w="12700">
            <a:solidFill>
              <a:schemeClr val="tx1"/>
            </a:solidFill>
          </a:ln>
        </p:spPr>
      </p:pic>
      <p:sp>
        <p:nvSpPr>
          <p:cNvPr id="30" name="TextBox 29"/>
          <p:cNvSpPr txBox="1"/>
          <p:nvPr/>
        </p:nvSpPr>
        <p:spPr>
          <a:xfrm>
            <a:off x="7772400" y="6629400"/>
            <a:ext cx="6400800" cy="9741128"/>
          </a:xfrm>
          <a:prstGeom prst="rect">
            <a:avLst/>
          </a:prstGeom>
          <a:solidFill>
            <a:schemeClr val="bg1">
              <a:alpha val="99000"/>
            </a:schemeClr>
          </a:solidFill>
          <a:ln w="12700">
            <a:solidFill>
              <a:schemeClr val="tx1"/>
            </a:solidFill>
          </a:ln>
        </p:spPr>
        <p:txBody>
          <a:bodyPr wrap="square" rtlCol="0">
            <a:spAutoFit/>
          </a:bodyPr>
          <a:lstStyle/>
          <a:p>
            <a:r>
              <a:rPr lang="en-US" sz="3300" dirty="0"/>
              <a:t>The Lone Cabbage Reef restoration project is designed to promote oyster reef recovery and promote estuarine conditions in Suwannee Sound, Florida.  To evaluate the restoration data are collected on oyster populations and from a network of water quality sensors.  These are “living data” which are continuously collected.  We are developing a data workflow that minimizes data entry and management errors while allowing for rapid, reproducible analyses of project data to inform ongoing monitoring and restoration efforts.</a:t>
            </a:r>
            <a:endParaRPr lang="en-US" sz="3300" dirty="0">
              <a:latin typeface="Arial" panose="020B0604020202020204" pitchFamily="34" charset="0"/>
              <a:cs typeface="Arial" panose="020B0604020202020204" pitchFamily="34" charset="0"/>
            </a:endParaRPr>
          </a:p>
        </p:txBody>
      </p:sp>
      <p:sp>
        <p:nvSpPr>
          <p:cNvPr id="32" name="TextBox 31"/>
          <p:cNvSpPr txBox="1"/>
          <p:nvPr/>
        </p:nvSpPr>
        <p:spPr>
          <a:xfrm>
            <a:off x="15278100" y="6620957"/>
            <a:ext cx="13571908" cy="3416320"/>
          </a:xfrm>
          <a:prstGeom prst="rect">
            <a:avLst/>
          </a:prstGeom>
          <a:solidFill>
            <a:schemeClr val="bg1">
              <a:alpha val="99000"/>
            </a:schemeClr>
          </a:solidFill>
          <a:ln w="12700">
            <a:solidFill>
              <a:schemeClr val="tx1"/>
            </a:solidFill>
          </a:ln>
        </p:spPr>
        <p:txBody>
          <a:bodyPr wrap="square" rtlCol="0">
            <a:spAutoFit/>
          </a:bodyPr>
          <a:lstStyle/>
          <a:p>
            <a:pPr algn="ctr"/>
            <a:r>
              <a:rPr lang="en-US" sz="7200" b="1" i="1" dirty="0">
                <a:latin typeface="Arial" panose="020B0604020202020204" pitchFamily="34" charset="0"/>
                <a:cs typeface="Arial" panose="020B0604020202020204" pitchFamily="34" charset="0"/>
              </a:rPr>
              <a:t>Improving restoration decision-making through streamlining data workflow.</a:t>
            </a:r>
          </a:p>
        </p:txBody>
      </p:sp>
      <p:sp>
        <p:nvSpPr>
          <p:cNvPr id="34" name="TextBox 33">
            <a:extLst>
              <a:ext uri="{FF2B5EF4-FFF2-40B4-BE49-F238E27FC236}">
                <a16:creationId xmlns:a16="http://schemas.microsoft.com/office/drawing/2014/main" id="{9B2350E1-7744-4954-91DC-E0EB520F2F31}"/>
              </a:ext>
            </a:extLst>
          </p:cNvPr>
          <p:cNvSpPr txBox="1"/>
          <p:nvPr/>
        </p:nvSpPr>
        <p:spPr>
          <a:xfrm>
            <a:off x="29870400" y="30448089"/>
            <a:ext cx="13620750" cy="1846659"/>
          </a:xfrm>
          <a:prstGeom prst="rect">
            <a:avLst/>
          </a:prstGeom>
          <a:solidFill>
            <a:schemeClr val="bg1"/>
          </a:solidFill>
          <a:ln w="12700">
            <a:solidFill>
              <a:schemeClr val="tx1"/>
            </a:solidFill>
          </a:ln>
        </p:spPr>
        <p:txBody>
          <a:bodyPr wrap="square" rtlCol="0">
            <a:spAutoFit/>
          </a:bodyPr>
          <a:lstStyle/>
          <a:p>
            <a:r>
              <a:rPr lang="en-US" sz="3800" dirty="0">
                <a:latin typeface="Arial" panose="020B0604020202020204" pitchFamily="34" charset="0"/>
                <a:cs typeface="Arial" panose="020B0604020202020204" pitchFamily="34" charset="0"/>
              </a:rPr>
              <a:t>Integration of new data types including imagery and oyster population data. Electronic field data entry using tablets. Custom R package for routine quarterly reports. </a:t>
            </a:r>
          </a:p>
        </p:txBody>
      </p:sp>
      <p:pic>
        <p:nvPicPr>
          <p:cNvPr id="15" name="Picture 1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4683780" y="21535504"/>
            <a:ext cx="5822794" cy="6925196"/>
          </a:xfrm>
          <a:prstGeom prst="rect">
            <a:avLst/>
          </a:prstGeom>
        </p:spPr>
      </p:pic>
      <p:pic>
        <p:nvPicPr>
          <p:cNvPr id="3" name="Picture 2" descr="A close up of a map&#10;&#10;Description automatically generated">
            <a:extLst>
              <a:ext uri="{FF2B5EF4-FFF2-40B4-BE49-F238E27FC236}">
                <a16:creationId xmlns:a16="http://schemas.microsoft.com/office/drawing/2014/main" id="{17CAF8C9-4141-43A4-B852-1F8E94FF462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89863" y="6686550"/>
            <a:ext cx="6839638" cy="9772650"/>
          </a:xfrm>
          <a:prstGeom prst="rect">
            <a:avLst/>
          </a:prstGeom>
          <a:ln w="12700">
            <a:solidFill>
              <a:schemeClr val="tx1"/>
            </a:solidFill>
          </a:ln>
        </p:spPr>
      </p:pic>
      <p:pic>
        <p:nvPicPr>
          <p:cNvPr id="13" name="Picture 12" descr="A close up of a sign&#10;&#10;Description automatically generated">
            <a:extLst>
              <a:ext uri="{FF2B5EF4-FFF2-40B4-BE49-F238E27FC236}">
                <a16:creationId xmlns:a16="http://schemas.microsoft.com/office/drawing/2014/main" id="{96D204F5-3267-4F86-BDDB-9B063004944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71500" y="17244834"/>
            <a:ext cx="2112550" cy="6072366"/>
          </a:xfrm>
          <a:prstGeom prst="rect">
            <a:avLst/>
          </a:prstGeom>
        </p:spPr>
      </p:pic>
      <p:pic>
        <p:nvPicPr>
          <p:cNvPr id="18" name="Picture 17" descr="A picture containing sky, outdoor, water, person&#10;&#10;Description automatically generated">
            <a:extLst>
              <a:ext uri="{FF2B5EF4-FFF2-40B4-BE49-F238E27FC236}">
                <a16:creationId xmlns:a16="http://schemas.microsoft.com/office/drawing/2014/main" id="{E35503D1-8B69-4A33-B8ED-DCD783695A9E}"/>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71500" y="24231600"/>
            <a:ext cx="9886950" cy="8077200"/>
          </a:xfrm>
          <a:prstGeom prst="rect">
            <a:avLst/>
          </a:prstGeom>
          <a:ln w="12700">
            <a:solidFill>
              <a:schemeClr val="tx1"/>
            </a:solidFill>
          </a:ln>
        </p:spPr>
      </p:pic>
      <p:sp>
        <p:nvSpPr>
          <p:cNvPr id="52" name="TextBox 51">
            <a:extLst>
              <a:ext uri="{FF2B5EF4-FFF2-40B4-BE49-F238E27FC236}">
                <a16:creationId xmlns:a16="http://schemas.microsoft.com/office/drawing/2014/main" id="{E82C16E8-1C33-4A7D-B605-AD0ACC6039DE}"/>
              </a:ext>
            </a:extLst>
          </p:cNvPr>
          <p:cNvSpPr txBox="1"/>
          <p:nvPr/>
        </p:nvSpPr>
        <p:spPr>
          <a:xfrm>
            <a:off x="29679900" y="6608420"/>
            <a:ext cx="13773149" cy="1846659"/>
          </a:xfrm>
          <a:prstGeom prst="rect">
            <a:avLst/>
          </a:prstGeom>
          <a:solidFill>
            <a:schemeClr val="bg1">
              <a:alpha val="99000"/>
            </a:schemeClr>
          </a:solidFill>
          <a:ln w="12700">
            <a:solidFill>
              <a:schemeClr val="tx1"/>
            </a:solidFill>
          </a:ln>
        </p:spPr>
        <p:txBody>
          <a:bodyPr wrap="square" rtlCol="0">
            <a:spAutoFit/>
          </a:bodyPr>
          <a:lstStyle/>
          <a:p>
            <a:r>
              <a:rPr lang="en-US" sz="3800" dirty="0">
                <a:latin typeface="Arial" panose="020B0604020202020204" pitchFamily="34" charset="0"/>
                <a:cs typeface="Arial" panose="020B0604020202020204" pitchFamily="34" charset="0"/>
              </a:rPr>
              <a:t>The Interactive Shiny App allows for agencies and the public to view the results of our data collection. Updates are available within 5 business days of water quality service trip.  </a:t>
            </a:r>
          </a:p>
        </p:txBody>
      </p:sp>
      <p:pic>
        <p:nvPicPr>
          <p:cNvPr id="2" name="Picture 1"/>
          <p:cNvPicPr>
            <a:picLocks noChangeAspect="1"/>
          </p:cNvPicPr>
          <p:nvPr/>
        </p:nvPicPr>
        <p:blipFill rotWithShape="1">
          <a:blip r:embed="rId15"/>
          <a:srcRect l="9583" t="20444" r="15694" b="13556"/>
          <a:stretch/>
        </p:blipFill>
        <p:spPr>
          <a:xfrm>
            <a:off x="15303062" y="10382250"/>
            <a:ext cx="13614838" cy="12744450"/>
          </a:xfrm>
          <a:prstGeom prst="rect">
            <a:avLst/>
          </a:prstGeom>
          <a:ln w="12700">
            <a:solidFill>
              <a:schemeClr val="tx1"/>
            </a:solidFill>
          </a:ln>
        </p:spPr>
      </p:pic>
      <p:sp>
        <p:nvSpPr>
          <p:cNvPr id="21" name="Striped Right Arrow 20"/>
          <p:cNvSpPr/>
          <p:nvPr/>
        </p:nvSpPr>
        <p:spPr>
          <a:xfrm rot="20142416">
            <a:off x="12328797" y="17991100"/>
            <a:ext cx="4509281" cy="2622370"/>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Image result for python logo"/>
          <p:cNvPicPr>
            <a:picLocks noChangeAspect="1" noChangeArrowheads="1"/>
          </p:cNvPicPr>
          <p:nvPr/>
        </p:nvPicPr>
        <p:blipFill rotWithShape="1">
          <a:blip r:embed="rId16" cstate="print">
            <a:extLst>
              <a:ext uri="{28A0092B-C50C-407E-A947-70E740481C1C}">
                <a14:useLocalDpi xmlns:a14="http://schemas.microsoft.com/office/drawing/2010/main" val="0"/>
              </a:ext>
            </a:extLst>
          </a:blip>
          <a:srcRect l="3940" t="25108" b="15933"/>
          <a:stretch/>
        </p:blipFill>
        <p:spPr bwMode="auto">
          <a:xfrm rot="20130843">
            <a:off x="12769118" y="18910108"/>
            <a:ext cx="2867306" cy="117182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8" name="Curved Left Arrow 27"/>
          <p:cNvSpPr/>
          <p:nvPr/>
        </p:nvSpPr>
        <p:spPr>
          <a:xfrm rot="4162643">
            <a:off x="27691937" y="20990611"/>
            <a:ext cx="4186289" cy="9004990"/>
          </a:xfrm>
          <a:prstGeom prst="curvedLeftArrow">
            <a:avLst>
              <a:gd name="adj1" fmla="val 50000"/>
              <a:gd name="adj2" fmla="val 50000"/>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Curved Right Arrow 39"/>
          <p:cNvSpPr/>
          <p:nvPr/>
        </p:nvSpPr>
        <p:spPr>
          <a:xfrm rot="4423382">
            <a:off x="12173004" y="21186352"/>
            <a:ext cx="4466848" cy="9842674"/>
          </a:xfrm>
          <a:prstGeom prst="curvedRightArrow">
            <a:avLst>
              <a:gd name="adj1" fmla="val 50000"/>
              <a:gd name="adj2" fmla="val 50000"/>
              <a:gd name="adj3" fmla="val 2500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Striped Right Arrow 54"/>
          <p:cNvSpPr/>
          <p:nvPr/>
        </p:nvSpPr>
        <p:spPr>
          <a:xfrm rot="20142416">
            <a:off x="27283047" y="11139412"/>
            <a:ext cx="4509281" cy="2622370"/>
          </a:xfrm>
          <a:prstGeom prst="striped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Image result for rstudio shiny app logo"/>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rot="20162377">
            <a:off x="27777389" y="12001431"/>
            <a:ext cx="2863389" cy="1161666"/>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sp>
        <p:nvSpPr>
          <p:cNvPr id="45" name="TextBox 44"/>
          <p:cNvSpPr txBox="1"/>
          <p:nvPr/>
        </p:nvSpPr>
        <p:spPr>
          <a:xfrm>
            <a:off x="18859500" y="24517350"/>
            <a:ext cx="7105650" cy="3416320"/>
          </a:xfrm>
          <a:prstGeom prst="rect">
            <a:avLst/>
          </a:prstGeom>
          <a:noFill/>
        </p:spPr>
        <p:txBody>
          <a:bodyPr wrap="square" rtlCol="0">
            <a:spAutoFit/>
          </a:bodyPr>
          <a:lstStyle/>
          <a:p>
            <a:pPr algn="ctr"/>
            <a:r>
              <a:rPr lang="en-US" sz="7200" b="1" dirty="0" smtClean="0"/>
              <a:t>Cycle begins </a:t>
            </a:r>
          </a:p>
          <a:p>
            <a:pPr algn="ctr"/>
            <a:r>
              <a:rPr lang="en-US" sz="7200" b="1" dirty="0" smtClean="0"/>
              <a:t>with newly </a:t>
            </a:r>
          </a:p>
          <a:p>
            <a:pPr algn="ctr"/>
            <a:r>
              <a:rPr lang="en-US" sz="7200" b="1" dirty="0" smtClean="0"/>
              <a:t>added data</a:t>
            </a:r>
            <a:endParaRPr lang="en-US" sz="7200" b="1" dirty="0"/>
          </a:p>
        </p:txBody>
      </p:sp>
    </p:spTree>
    <p:extLst>
      <p:ext uri="{BB962C8B-B14F-4D97-AF65-F5344CB8AC3E}">
        <p14:creationId xmlns:p14="http://schemas.microsoft.com/office/powerpoint/2010/main" val="254073693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564</TotalTime>
  <Words>213</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Trebuchet MS</vt:lpstr>
      <vt:lpstr>Wingdings 3</vt:lpstr>
      <vt:lpstr>Facet</vt:lpstr>
      <vt:lpstr>PowerPoint Presentation</vt:lpstr>
    </vt:vector>
  </TitlesOfParts>
  <Company>University of Florida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Moreno,Melissa M</dc:creator>
  <cp:lastModifiedBy>Moreno,Melissa M</cp:lastModifiedBy>
  <cp:revision>86</cp:revision>
  <dcterms:created xsi:type="dcterms:W3CDTF">2019-09-13T16:07:46Z</dcterms:created>
  <dcterms:modified xsi:type="dcterms:W3CDTF">2019-09-20T20:03:15Z</dcterms:modified>
</cp:coreProperties>
</file>

<file path=docProps/thumbnail.jpeg>
</file>